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embeddedFontLst>
    <p:embeddedFont>
      <p:font typeface="Raleway"/>
      <p:regular r:id="rId8"/>
      <p:bold r:id="rId9"/>
      <p:italic r:id="rId10"/>
      <p:boldItalic r:id="rId11"/>
    </p:embeddedFont>
    <p:embeddedFont>
      <p:font typeface="La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Italic.fntdata"/><Relationship Id="rId10" Type="http://schemas.openxmlformats.org/officeDocument/2006/relationships/font" Target="fonts/Raleway-italic.fntdata"/><Relationship Id="rId13" Type="http://schemas.openxmlformats.org/officeDocument/2006/relationships/font" Target="fonts/Lato-bold.fntdata"/><Relationship Id="rId12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aleway-bold.fntdata"/><Relationship Id="rId15" Type="http://schemas.openxmlformats.org/officeDocument/2006/relationships/font" Target="fonts/Lato-boldItalic.fntdata"/><Relationship Id="rId14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font" Target="fonts/Raleway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7f0511ce5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7f0511ce5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f0511ce5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7f0511ce5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0" y="0"/>
            <a:ext cx="4572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AirLeash: Amor, Sem Amarras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225" y="2965600"/>
            <a:ext cx="3429767" cy="217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8442" y="2965600"/>
            <a:ext cx="2091658" cy="21778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>
            <p:ph type="title"/>
          </p:nvPr>
        </p:nvSpPr>
        <p:spPr>
          <a:xfrm>
            <a:off x="4592875" y="-51070"/>
            <a:ext cx="4572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Pedro Henrique Tenorio Magalhães Oliveira</a:t>
            </a:r>
            <a:endParaRPr b="0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Petersson Matos Cardoso Santana</a:t>
            </a:r>
            <a:endParaRPr/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5">
            <a:alphaModFix/>
          </a:blip>
          <a:srcRect b="0" l="7364" r="0" t="0"/>
          <a:stretch/>
        </p:blipFill>
        <p:spPr>
          <a:xfrm>
            <a:off x="3518450" y="657200"/>
            <a:ext cx="2967050" cy="213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6296" y="657196"/>
            <a:ext cx="2527702" cy="2135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-80200" y="1302200"/>
            <a:ext cx="3494400" cy="40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 sz="1300"/>
              <a:t>Falta de Liberdade:</a:t>
            </a:r>
            <a:r>
              <a:rPr lang="pt-BR" sz="1300"/>
              <a:t> Coleiras físicas e guias limitam a capacidade do cão de explorar e brincar com autonomia.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b="1" lang="pt-BR" sz="1300"/>
              <a:t>Comunicação Ineficaz:</a:t>
            </a:r>
            <a:r>
              <a:rPr lang="pt-BR" sz="1300"/>
              <a:t> Não há como se comunicar com o pet a uma longa distância, o que torna impossível avisá-lo de um limite ou perigo.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b="1" lang="pt-BR" sz="1300"/>
              <a:t>Métodos Invasivos:</a:t>
            </a:r>
            <a:r>
              <a:rPr lang="pt-BR" sz="1300"/>
              <a:t> Técnicas de adestramento tradicionais podem ser inconsistentes ou, em casos como o uso de choques ou sprays, causar dor e trauma ao animal.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b="1" lang="pt-BR" sz="1300"/>
              <a:t>Depende do Tutor:</a:t>
            </a:r>
            <a:r>
              <a:rPr lang="pt-BR" sz="1300"/>
              <a:t> A segurança e o adestramento dependem da presença e da força física do tutor, o que não é escalável em ambientes abertos.</a:t>
            </a:r>
            <a:endParaRPr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0" y="0"/>
            <a:ext cx="4572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AirLeash: Amor, Sem Amarras</a:t>
            </a:r>
            <a:endParaRPr/>
          </a:p>
        </p:txBody>
      </p:sp>
      <p:sp>
        <p:nvSpPr>
          <p:cNvPr id="98" name="Google Shape;98;p14"/>
          <p:cNvSpPr txBox="1"/>
          <p:nvPr>
            <p:ph type="title"/>
          </p:nvPr>
        </p:nvSpPr>
        <p:spPr>
          <a:xfrm>
            <a:off x="4592875" y="-51070"/>
            <a:ext cx="4572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Pedro Henrique Tenorio Magalhães Oliveira</a:t>
            </a:r>
            <a:endParaRPr b="0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Petersson Matos Cardoso Santana</a:t>
            </a:r>
            <a:endParaRPr/>
          </a:p>
        </p:txBody>
      </p:sp>
      <p:pic>
        <p:nvPicPr>
          <p:cNvPr id="99" name="Google Shape;99;p14" title="ChatGPT Image 14 de set. de 2025, 19_33_2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9525" y="700400"/>
            <a:ext cx="1692626" cy="237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7425" y="3293075"/>
            <a:ext cx="2064724" cy="1651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4"/>
          <p:cNvPicPr preferRelativeResize="0"/>
          <p:nvPr/>
        </p:nvPicPr>
        <p:blipFill rotWithShape="1">
          <a:blip r:embed="rId5">
            <a:alphaModFix/>
          </a:blip>
          <a:srcRect b="0" l="25760" r="0" t="0"/>
          <a:stretch/>
        </p:blipFill>
        <p:spPr>
          <a:xfrm>
            <a:off x="4853125" y="3209013"/>
            <a:ext cx="2028249" cy="18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-116700" y="1473750"/>
            <a:ext cx="4572000" cy="19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pt-BR" sz="1100"/>
              <a:t>Liberdade com Segurança:</a:t>
            </a:r>
            <a:r>
              <a:rPr lang="pt-BR" sz="1100"/>
              <a:t> Permite que o cão explore com autonomia, enquanto o tutor tem a tranquilidade de saber que ele está em uma zona segura.</a:t>
            </a:r>
            <a:endParaRPr sz="1100"/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b="1" lang="pt-BR" sz="1100"/>
              <a:t>Adestramento Gentil e Inteligente:</a:t>
            </a:r>
            <a:r>
              <a:rPr lang="pt-BR" sz="1100"/>
              <a:t> O sistema usa um reforço auditivo para ensinar limites de forma clara, sem puxões ou punições.</a:t>
            </a:r>
            <a:endParaRPr sz="1100"/>
          </a:p>
          <a:p>
            <a:pPr indent="-298450" lvl="0" marL="45720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b="1" lang="pt-BR" sz="1100"/>
              <a:t>Solução para o Futuro:</a:t>
            </a:r>
            <a:r>
              <a:rPr lang="pt-BR" sz="1100"/>
              <a:t> O projeto abre caminho para novas funcionalidades como monitoramento de saúde por IA e aprimoramento da resistência do dispositivo.</a:t>
            </a:r>
            <a:endParaRPr sz="1100"/>
          </a:p>
        </p:txBody>
      </p:sp>
      <p:pic>
        <p:nvPicPr>
          <p:cNvPr id="103" name="Google Shape;103;p14"/>
          <p:cNvPicPr preferRelativeResize="0"/>
          <p:nvPr/>
        </p:nvPicPr>
        <p:blipFill rotWithShape="1">
          <a:blip r:embed="rId6">
            <a:alphaModFix/>
          </a:blip>
          <a:srcRect b="6340" l="0" r="13562" t="0"/>
          <a:stretch/>
        </p:blipFill>
        <p:spPr>
          <a:xfrm>
            <a:off x="4872547" y="668050"/>
            <a:ext cx="2252951" cy="244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